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7"/>
  </p:handoutMasterIdLst>
  <p:sldIdLst>
    <p:sldId id="256" r:id="rId2"/>
    <p:sldId id="261" r:id="rId3"/>
    <p:sldId id="263" r:id="rId4"/>
    <p:sldId id="264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1F1"/>
    <a:srgbClr val="D6DEEA"/>
    <a:srgbClr val="86DE4A"/>
    <a:srgbClr val="003374"/>
    <a:srgbClr val="3A5896"/>
    <a:srgbClr val="385592"/>
    <a:srgbClr val="FFFFFF"/>
    <a:srgbClr val="173A8D"/>
    <a:srgbClr val="9F9289"/>
    <a:srgbClr val="E2DE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0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84" b="23005"/>
          <a:stretch/>
        </p:blipFill>
        <p:spPr>
          <a:xfrm>
            <a:off x="0" y="5688106"/>
            <a:ext cx="9144000" cy="1169894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270000"/>
            <a:ext cx="786989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7055" y="68059"/>
            <a:ext cx="7869890" cy="1047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14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453435" y="328475"/>
            <a:ext cx="4584032" cy="18798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Особенности взаимоотношений родных и приёмных детей</a:t>
            </a:r>
            <a:endParaRPr lang="en-US" sz="32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63243" y="904924"/>
            <a:ext cx="3433482" cy="1945341"/>
          </a:xfrm>
        </p:spPr>
        <p:txBody>
          <a:bodyPr>
            <a:normAutofit lnSpcReduction="10000"/>
          </a:bodyPr>
          <a:lstStyle/>
          <a:p>
            <a:r>
              <a:rPr lang="ru-RU" sz="2000" b="1" dirty="0">
                <a:solidFill>
                  <a:srgbClr val="FFFF00"/>
                </a:solidFill>
                <a:latin typeface="Monotype Corsiva" panose="03010101010201010101" pitchFamily="66" charset="0"/>
              </a:rPr>
              <a:t>Соперничество между </a:t>
            </a:r>
            <a:r>
              <a:rPr lang="ru-RU" sz="2000" b="1" dirty="0" smtClean="0">
                <a:solidFill>
                  <a:srgbClr val="FFFF00"/>
                </a:solidFill>
                <a:latin typeface="Monotype Corsiva" panose="03010101010201010101" pitchFamily="66" charset="0"/>
              </a:rPr>
              <a:t> приёмными</a:t>
            </a:r>
            <a:r>
              <a:rPr lang="en-US" sz="2000" b="1" dirty="0" smtClean="0">
                <a:solidFill>
                  <a:srgbClr val="FFFF00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smtClean="0">
                <a:solidFill>
                  <a:srgbClr val="FFFF00"/>
                </a:solidFill>
                <a:latin typeface="Monotype Corsiva" panose="03010101010201010101" pitchFamily="66" charset="0"/>
              </a:rPr>
              <a:t>и родными  детьми, как правило, – </a:t>
            </a:r>
            <a:r>
              <a:rPr lang="ru-RU" sz="2000" b="1" dirty="0">
                <a:solidFill>
                  <a:srgbClr val="FFFF00"/>
                </a:solidFill>
                <a:latin typeface="Monotype Corsiva" panose="03010101010201010101" pitchFamily="66" charset="0"/>
              </a:rPr>
              <a:t>это неизбежность. </a:t>
            </a:r>
            <a:r>
              <a:rPr lang="ru-RU" sz="2000" b="1" dirty="0" smtClean="0">
                <a:solidFill>
                  <a:srgbClr val="FFFF00"/>
                </a:solidFill>
                <a:latin typeface="Monotype Corsiva" panose="03010101010201010101" pitchFamily="66" charset="0"/>
              </a:rPr>
              <a:t>Соперничества </a:t>
            </a:r>
            <a:r>
              <a:rPr lang="ru-RU" sz="2000" b="1" dirty="0">
                <a:solidFill>
                  <a:srgbClr val="FFFF00"/>
                </a:solidFill>
                <a:latin typeface="Monotype Corsiva" panose="03010101010201010101" pitchFamily="66" charset="0"/>
              </a:rPr>
              <a:t>не избежать. </a:t>
            </a:r>
            <a:r>
              <a:rPr lang="ru-RU" sz="2000" b="1" dirty="0" smtClean="0">
                <a:solidFill>
                  <a:srgbClr val="FFFF00"/>
                </a:solidFill>
                <a:latin typeface="Monotype Corsiva" panose="03010101010201010101" pitchFamily="66" charset="0"/>
              </a:rPr>
              <a:t>Всё, </a:t>
            </a:r>
            <a:r>
              <a:rPr lang="ru-RU" sz="2000" b="1" dirty="0">
                <a:solidFill>
                  <a:srgbClr val="FFFF00"/>
                </a:solidFill>
                <a:latin typeface="Monotype Corsiva" panose="03010101010201010101" pitchFamily="66" charset="0"/>
              </a:rPr>
              <a:t>что </a:t>
            </a:r>
            <a:r>
              <a:rPr lang="ru-RU" sz="2000" b="1" dirty="0" smtClean="0">
                <a:solidFill>
                  <a:srgbClr val="FFFF00"/>
                </a:solidFill>
                <a:latin typeface="Monotype Corsiva" panose="03010101010201010101" pitchFamily="66" charset="0"/>
              </a:rPr>
              <a:t>остаётся</a:t>
            </a:r>
            <a:r>
              <a:rPr lang="ru-RU" sz="2000" b="1" dirty="0">
                <a:solidFill>
                  <a:srgbClr val="FFFF00"/>
                </a:solidFill>
                <a:latin typeface="Monotype Corsiva" panose="03010101010201010101" pitchFamily="66" charset="0"/>
              </a:rPr>
              <a:t>, принять этот факт и </a:t>
            </a:r>
            <a:r>
              <a:rPr lang="ru-RU" sz="2000" b="1" dirty="0" smtClean="0">
                <a:solidFill>
                  <a:srgbClr val="FFFF00"/>
                </a:solidFill>
                <a:latin typeface="Monotype Corsiva" panose="03010101010201010101" pitchFamily="66" charset="0"/>
              </a:rPr>
              <a:t>максимально сгладить </a:t>
            </a:r>
            <a:r>
              <a:rPr lang="ru-RU" sz="2000" b="1" dirty="0">
                <a:solidFill>
                  <a:srgbClr val="FFFF00"/>
                </a:solidFill>
                <a:latin typeface="Monotype Corsiva" panose="03010101010201010101" pitchFamily="66" charset="0"/>
              </a:rPr>
              <a:t>острые углы.</a:t>
            </a: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5" y="0"/>
            <a:ext cx="9132125" cy="6858000"/>
          </a:xfrm>
          <a:prstGeom prst="rect">
            <a:avLst/>
          </a:prstGeom>
        </p:spPr>
      </p:pic>
      <p:sp>
        <p:nvSpPr>
          <p:cNvPr id="30" name="Текст 4"/>
          <p:cNvSpPr txBox="1">
            <a:spLocks/>
          </p:cNvSpPr>
          <p:nvPr/>
        </p:nvSpPr>
        <p:spPr>
          <a:xfrm>
            <a:off x="4034116" y="0"/>
            <a:ext cx="5109883" cy="6858000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Приёмных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в полные семьи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(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своими детьми) берут по нескольким причинам: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86DE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а) просто бескорыстно дать </a:t>
            </a:r>
            <a:r>
              <a:rPr lang="ru-RU" sz="2000" b="1" dirty="0" smtClean="0">
                <a:solidFill>
                  <a:srgbClr val="86DE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ребёнку , не имеющему родителей, </a:t>
            </a:r>
            <a:r>
              <a:rPr lang="ru-RU" sz="2000" b="1" dirty="0">
                <a:solidFill>
                  <a:srgbClr val="86DE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семью;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86DE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б) покрасоваться перед самими собой и окружающими (увы, это правда);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86DE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в) ради </a:t>
            </a:r>
            <a:r>
              <a:rPr lang="ru-RU" sz="2000" b="1" dirty="0" smtClean="0">
                <a:solidFill>
                  <a:srgbClr val="86DE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получения пособий </a:t>
            </a:r>
            <a:r>
              <a:rPr lang="ru-RU" sz="2000" b="1" dirty="0">
                <a:solidFill>
                  <a:srgbClr val="86DE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и льгот многодетным семьям;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86DE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г) заглушить чувство вины перед теми, кого бросили биологические родители (чаще других усыновляют работники организаций, </a:t>
            </a:r>
            <a:r>
              <a:rPr lang="ru-RU" sz="2000" b="1" dirty="0" smtClean="0">
                <a:solidFill>
                  <a:srgbClr val="86DE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имеющие отношение </a:t>
            </a:r>
            <a:r>
              <a:rPr lang="ru-RU" sz="2000" b="1" dirty="0">
                <a:solidFill>
                  <a:srgbClr val="86DE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к таким детям).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86DE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При этом чувства родных детей иногда не принимаются в </a:t>
            </a:r>
            <a:r>
              <a:rPr lang="ru-RU" sz="2000" b="1" dirty="0" smtClean="0">
                <a:solidFill>
                  <a:srgbClr val="86DE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расчёт</a:t>
            </a:r>
            <a:r>
              <a:rPr lang="ru-RU" sz="2000" b="1" dirty="0">
                <a:solidFill>
                  <a:srgbClr val="86DE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 их просто ставят перед фактом: </a:t>
            </a:r>
            <a:endParaRPr lang="ru-RU" sz="2000" b="1" dirty="0" smtClean="0">
              <a:solidFill>
                <a:srgbClr val="86DE4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«</a:t>
            </a:r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Познакомься, это Вася, он теперь будет жить вместе с нами». И семья разбивается на два конфликтующих лагеря: родители и </a:t>
            </a:r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приёмный ребёнок  с </a:t>
            </a:r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одной стороны, родные дети (</a:t>
            </a:r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ребёнок</a:t>
            </a:r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) – с другой. Хорошо, если у супругов хватит чувства такта и мудрости в конечном итоге выстроить отношения между собой, детьми и новым членом семьи. Но, к сожалению, довольно часто </a:t>
            </a:r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приёмный ребёнок </a:t>
            </a:r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возвращается обратно в </a:t>
            </a:r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гос. учреждение</a:t>
            </a:r>
            <a:endParaRPr lang="ru-RU" sz="2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ru-RU" sz="2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ru-RU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564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5" y="-8965"/>
            <a:ext cx="9132125" cy="6858000"/>
          </a:xfrm>
          <a:prstGeom prst="rect">
            <a:avLst/>
          </a:prstGeom>
        </p:spPr>
      </p:pic>
      <p:sp>
        <p:nvSpPr>
          <p:cNvPr id="30" name="Текст 4"/>
          <p:cNvSpPr txBox="1">
            <a:spLocks/>
          </p:cNvSpPr>
          <p:nvPr/>
        </p:nvSpPr>
        <p:spPr>
          <a:xfrm>
            <a:off x="0" y="0"/>
            <a:ext cx="4536141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1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набор правил, придерживаясь которых, родители значительно упростят жизнь себе и своим родным детям:</a:t>
            </a:r>
          </a:p>
          <a:p>
            <a:pPr marL="0" indent="0">
              <a:buNone/>
            </a:pPr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Принимайте </a:t>
            </a:r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об усыновлении (удочерении) совместно с родными детьми. Расскажите им, что вами движет, объясните, насколько плохо быть без папы и мамы. Если после всех разъяснительных бесед родные дети </a:t>
            </a:r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всё </a:t>
            </a:r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равно говорят «нет» усыновлению, стоит задуматься об отказе от своих планов.</a:t>
            </a:r>
          </a:p>
          <a:p>
            <a:pPr marL="0" indent="0">
              <a:buNone/>
            </a:pPr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Оптимальная </a:t>
            </a:r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в возрасте между родным и </a:t>
            </a:r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приёмным ребёнком </a:t>
            </a:r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от 2 до 7 лет. Психологи не советуют брать девочку в семью к мальчику и наоборот, если они находятся в пубертате.</a:t>
            </a:r>
          </a:p>
          <a:p>
            <a:pPr marL="0" indent="0">
              <a:buNone/>
            </a:pPr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Не </a:t>
            </a:r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выделяйте кого-то из детей своим вниманием и заботой. Любите всех одинаково, хотя бы прилюдно. А кого на самом деле родители любят больше – пусть знают только они.</a:t>
            </a:r>
          </a:p>
          <a:p>
            <a:pPr marL="0" indent="0">
              <a:buNone/>
            </a:pPr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Не </a:t>
            </a:r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заставляйте родных детей присматривать за </a:t>
            </a:r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приёмными</a:t>
            </a:r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даже в случае крайней необходимости. Ждите, пока они сами предложат.</a:t>
            </a:r>
          </a:p>
          <a:p>
            <a:pPr marL="0" indent="0">
              <a:buNone/>
            </a:pPr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Не </a:t>
            </a:r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делите ранее принадлежащую родным детям территорию и игрушки между ними и новым членом семьи. Захотят – сделают это сами.</a:t>
            </a:r>
          </a:p>
          <a:p>
            <a:pPr marL="0" indent="0">
              <a:buNone/>
            </a:pPr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Попросите </a:t>
            </a:r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своих детей рассказать правила общежития в вашей семье новенькому. Слушайте внимательно – узнаете много интересного и такого, что надо подкорректировать</a:t>
            </a:r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Возьмите </a:t>
            </a:r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неделю-две отпуска на время адаптации нового члена семьи. Не сидите дома – выбирайтесь на природу, в кино – пусть дети найдут общие темы для общения и привыкнут друг к другу в «неофициальной» обстановке.</a:t>
            </a:r>
          </a:p>
          <a:p>
            <a:pPr marL="0" indent="0">
              <a:buNone/>
            </a:pPr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Скажите </a:t>
            </a:r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родным детям, что новый член семьи первое время может вести себя агрессивно и не вполне адекватно (сломать игрушку, накричать на кого-либо и так далее). Объясните им, почему это происходит, и попросите не кричать и не бить в ответ. В случае подобного конфликта вмешайтесь и </a:t>
            </a:r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разъясните </a:t>
            </a:r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себя вести правильно.</a:t>
            </a:r>
          </a:p>
          <a:p>
            <a:pPr marL="0" indent="0">
              <a:buNone/>
            </a:pPr>
            <a:endParaRPr lang="ru-RU" sz="1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2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6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6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6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6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ru-RU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5" name="Текст 4"/>
          <p:cNvSpPr txBox="1">
            <a:spLocks/>
          </p:cNvSpPr>
          <p:nvPr/>
        </p:nvSpPr>
        <p:spPr>
          <a:xfrm>
            <a:off x="643925" y="1980689"/>
            <a:ext cx="3433482" cy="19453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2000" b="1" dirty="0">
              <a:solidFill>
                <a:srgbClr val="FFFF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6" name="Текст 4"/>
          <p:cNvSpPr txBox="1">
            <a:spLocks/>
          </p:cNvSpPr>
          <p:nvPr/>
        </p:nvSpPr>
        <p:spPr>
          <a:xfrm>
            <a:off x="5242819" y="233083"/>
            <a:ext cx="3433482" cy="103094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16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адаптировать ребёнка в приёмной семье с минимальными психологическими потерями </a:t>
            </a:r>
            <a:r>
              <a:rPr lang="ru-RU" sz="16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всех </a:t>
            </a:r>
            <a:r>
              <a:rPr lang="ru-RU" sz="16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</a:t>
            </a:r>
            <a:r>
              <a:rPr lang="ru-RU" sz="16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16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590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14"/>
          <a:stretch/>
        </p:blipFill>
        <p:spPr>
          <a:xfrm>
            <a:off x="0" y="26895"/>
            <a:ext cx="9143999" cy="6858000"/>
          </a:xfrm>
          <a:prstGeom prst="rect">
            <a:avLst/>
          </a:prstGeom>
        </p:spPr>
      </p:pic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85482" y="1317813"/>
            <a:ext cx="8346142" cy="4276163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 можете прочитать сотню книг по психологии, умные статьи и диссертации, но когда между детьми начинается драка, опускаются руки. Начаться она может с чего угодно: </a:t>
            </a: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маленький </a:t>
            </a: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</a:t>
            </a: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порвал книжку старшего или нарисовал очередное произведение искусства в тетради по математике, </a:t>
            </a: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а, </a:t>
            </a: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быть, не поделили пульт от телевизора</a:t>
            </a: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быть? </a:t>
            </a: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Во-первых, не стоит спрашивать, кто первым начал драку. Во-вторых, введите запрет на рукоприкладство. Объясните, что любой спор нужно решить словами. Соберите семейный совет, где каждый </a:t>
            </a: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сможет </a:t>
            </a: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высказаться</a:t>
            </a: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младший </a:t>
            </a:r>
            <a:r>
              <a:rPr lang="ru-RU" sz="14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</a:t>
            </a:r>
            <a:r>
              <a:rPr lang="ru-RU" sz="1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совсем маленький, </a:t>
            </a: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ни о каких высказываниях речь не идет, то постарайтесь показать старшему, насколько вы уважаете его и его пространство. Просите у него разрешения на что угодно: передвинуть вещи, поделиться ящиком с младшим братом или сестрой. Покажите, что вам не безразлично его мнение</a:t>
            </a: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подливайте масла в огонь словами: </a:t>
            </a: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«Тебе бы быть </a:t>
            </a: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спокойным </a:t>
            </a: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твой брат!» Такими словами вы только усилите агрессию </a:t>
            </a: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ребёнка.</a:t>
            </a:r>
            <a:endParaRPr lang="ru-RU" sz="1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Хвалите детей, когда они сами решают свои конфликты.</a:t>
            </a:r>
            <a:r>
              <a:rPr lang="ru-RU" sz="1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вообще хвалите – вместе и по отдельности. Чтобы никто не чувствовал себя </a:t>
            </a: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обделённым </a:t>
            </a: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вашим теплом и расположением</a:t>
            </a: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Игнорируйте доносы и кляузы.</a:t>
            </a:r>
            <a:r>
              <a:rPr lang="ru-RU" sz="1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Дайте понять, что вам интересны только вещи, связанные с заботой детей друг о друге. Одно дело сказать, что братик упал и плачет, а другое наябедничать, что он рисует корову на стене. Объясните, что можно сделать замечание самостоятельно, а не ждать, что вы </a:t>
            </a: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придёте</a:t>
            </a: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отругаете одного и похвалите того, кто наябедничал.</a:t>
            </a:r>
          </a:p>
        </p:txBody>
      </p:sp>
      <p:sp>
        <p:nvSpPr>
          <p:cNvPr id="6" name="Текст 4"/>
          <p:cNvSpPr txBox="1">
            <a:spLocks/>
          </p:cNvSpPr>
          <p:nvPr/>
        </p:nvSpPr>
        <p:spPr>
          <a:xfrm>
            <a:off x="1845281" y="287747"/>
            <a:ext cx="5218993" cy="9146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разрешить уже случившийся конфликт?</a:t>
            </a:r>
            <a:endParaRPr lang="ru-RU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212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4"/>
          <p:cNvSpPr txBox="1">
            <a:spLocks/>
          </p:cNvSpPr>
          <p:nvPr/>
        </p:nvSpPr>
        <p:spPr>
          <a:xfrm>
            <a:off x="267408" y="268430"/>
            <a:ext cx="3433482" cy="13721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200" b="1" dirty="0" smtClean="0">
                <a:solidFill>
                  <a:srgbClr val="86DE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Чего хотят дети?</a:t>
            </a:r>
            <a:endParaRPr lang="ru-RU" sz="3200" b="1" dirty="0">
              <a:solidFill>
                <a:srgbClr val="FFFF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0" name="Текст 4"/>
          <p:cNvSpPr txBox="1">
            <a:spLocks/>
          </p:cNvSpPr>
          <p:nvPr/>
        </p:nvSpPr>
        <p:spPr>
          <a:xfrm>
            <a:off x="3082327" y="1925299"/>
            <a:ext cx="5263816" cy="44016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Чего </a:t>
            </a: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хотят добиться дети, когда ругаются, спорят, ябедничают? Только вашего </a:t>
            </a:r>
            <a:r>
              <a:rPr lang="ru-RU" sz="1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внимания!</a:t>
            </a:r>
            <a:endParaRPr lang="ru-RU" sz="1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Новозеландский </a:t>
            </a:r>
            <a:r>
              <a:rPr lang="ru-RU" sz="1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 Найджелл Латта в своей книге «Прежде чем ваш </a:t>
            </a:r>
            <a:r>
              <a:rPr lang="ru-RU" sz="1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</a:t>
            </a:r>
            <a:r>
              <a:rPr lang="ru-RU" sz="1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сведет вас с ума» пишет: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«Дети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</a:t>
            </a: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пираньи, требующие внимания, и они жадно пожирают его. Как настоящие пираньи, способные съесть корову за несколько минут, дети набрасываются на любое внимание, которого им никогда не бывает много».</a:t>
            </a: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действительно, если вы будете находить </a:t>
            </a:r>
            <a:r>
              <a:rPr lang="ru-RU" sz="1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</a:t>
            </a:r>
            <a:r>
              <a:rPr lang="ru-RU" sz="1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для </a:t>
            </a:r>
            <a:r>
              <a:rPr lang="ru-RU" sz="1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приёмного</a:t>
            </a:r>
            <a:r>
              <a:rPr lang="ru-RU" sz="1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 для родного </a:t>
            </a:r>
            <a:r>
              <a:rPr lang="ru-RU" sz="1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ребёнка </a:t>
            </a:r>
            <a:r>
              <a:rPr lang="ru-RU" sz="1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многих проблем удастся избежать.</a:t>
            </a:r>
          </a:p>
          <a:p>
            <a:pPr marL="0" indent="0">
              <a:buNone/>
            </a:pPr>
            <a:r>
              <a:rPr lang="ru-RU" sz="1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Вам </a:t>
            </a:r>
            <a:r>
              <a:rPr lang="ru-RU" sz="1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будет сложно. Но решение завести </a:t>
            </a:r>
            <a:r>
              <a:rPr lang="ru-RU" sz="1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ребёнка</a:t>
            </a:r>
            <a:r>
              <a:rPr lang="ru-RU" sz="1400" b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а, </a:t>
            </a:r>
            <a:r>
              <a:rPr lang="ru-RU" sz="1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 более, взять в семью </a:t>
            </a:r>
            <a:r>
              <a:rPr lang="ru-RU" sz="1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приёмного </a:t>
            </a:r>
            <a:r>
              <a:rPr lang="ru-RU" sz="1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взвешенное и обдуманное. Сама система усыновления делает его таковым. Это значит, что вы готовы к трудностям. Значит, вы готовы любить своих детей и можете сделать их совместную жизнь комфортнее. Все в ваших руках!</a:t>
            </a:r>
          </a:p>
          <a:p>
            <a:pPr marL="0" indent="0">
              <a:buNone/>
            </a:pPr>
            <a:endParaRPr lang="ru-RU" sz="1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816" y="43233"/>
            <a:ext cx="2867488" cy="18820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81" y="954485"/>
            <a:ext cx="2657023" cy="38996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76572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505</TotalTime>
  <Words>896</Words>
  <Application>Microsoft Office PowerPoint</Application>
  <PresentationFormat>Экран (4:3)</PresentationFormat>
  <Paragraphs>37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Monotype Corsiva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Гоффер Дарина Дмитриевна</cp:lastModifiedBy>
  <cp:revision>105</cp:revision>
  <dcterms:created xsi:type="dcterms:W3CDTF">2016-11-18T14:12:19Z</dcterms:created>
  <dcterms:modified xsi:type="dcterms:W3CDTF">2017-07-25T02:30:13Z</dcterms:modified>
</cp:coreProperties>
</file>