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256" r:id="rId2"/>
    <p:sldId id="263" r:id="rId3"/>
    <p:sldId id="264" r:id="rId4"/>
    <p:sldId id="266" r:id="rId5"/>
    <p:sldId id="26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2C7C62C-6075-426B-B9CE-B65FA7FF71B9}">
          <p14:sldIdLst>
            <p14:sldId id="256"/>
            <p14:sldId id="263"/>
            <p14:sldId id="264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5896"/>
    <a:srgbClr val="EB752B"/>
    <a:srgbClr val="F1F1F1"/>
    <a:srgbClr val="C6D4DF"/>
    <a:srgbClr val="F3F0ED"/>
    <a:srgbClr val="E1DAD2"/>
    <a:srgbClr val="FEFEFE"/>
    <a:srgbClr val="C1C9CD"/>
    <a:srgbClr val="7C96A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9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57500">
                <a:srgbClr val="FFFFFF"/>
              </a:gs>
              <a:gs pos="0">
                <a:schemeClr val="bg1"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163208"/>
            <a:ext cx="7886698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59" name="Picture 5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936"/>
            <a:ext cx="2340864" cy="1655064"/>
          </a:xfrm>
          <a:prstGeom prst="rect">
            <a:avLst/>
          </a:prstGeom>
        </p:spPr>
      </p:pic>
      <p:sp>
        <p:nvSpPr>
          <p:cNvPr id="60" name="Rectangle 59"/>
          <p:cNvSpPr/>
          <p:nvPr userDrawn="1"/>
        </p:nvSpPr>
        <p:spPr>
          <a:xfrm>
            <a:off x="1170432" y="5202936"/>
            <a:ext cx="1170432" cy="165506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 userDrawn="1"/>
        </p:nvSpPr>
        <p:spPr>
          <a:xfrm rot="5400000">
            <a:off x="-304676" y="3245482"/>
            <a:ext cx="2259843" cy="165506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 userDrawn="1"/>
        </p:nvSpPr>
        <p:spPr>
          <a:xfrm rot="10800000">
            <a:off x="2340864" y="5202936"/>
            <a:ext cx="2259843" cy="165506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58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/>
          <p:cNvSpPr/>
          <p:nvPr/>
        </p:nvSpPr>
        <p:spPr>
          <a:xfrm>
            <a:off x="0" y="4747437"/>
            <a:ext cx="9144000" cy="195320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382923" y="4228311"/>
            <a:ext cx="4761077" cy="1700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Разные стороны мышления</a:t>
            </a:r>
            <a:endParaRPr lang="en-US" sz="3600" b="1" dirty="0">
              <a:ln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46482" y="5886681"/>
            <a:ext cx="43975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1400" b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Открытое занятие педагога-психолога                                                      </a:t>
            </a:r>
            <a:r>
              <a:rPr lang="ru-RU" sz="1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Ю</a:t>
            </a:r>
            <a:r>
              <a:rPr lang="ru-RU" sz="1400" b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ru-RU" sz="1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</a:t>
            </a:r>
            <a:r>
              <a:rPr lang="ru-RU" sz="1400" b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Мироновой                                                             </a:t>
            </a:r>
            <a:endParaRPr lang="ru-RU" sz="14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10"/>
          <p:cNvSpPr txBox="1">
            <a:spLocks noChangeArrowheads="1"/>
          </p:cNvSpPr>
          <p:nvPr/>
        </p:nvSpPr>
        <p:spPr bwMode="gray">
          <a:xfrm>
            <a:off x="708549" y="569277"/>
            <a:ext cx="775186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sz="160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27 марта педагог-психолог центра «Созвездие» Юлия Олеговна Миронова представила вниманию коллег своё открытое занятие «Разные стороны мышления». </a:t>
            </a:r>
          </a:p>
          <a:p>
            <a:pPr algn="just"/>
            <a:r>
              <a:rPr lang="ru-RU" sz="160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sz="160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В роли помощницы педагога выступила дошкольница Света – в следующем году девочка пойдёт в 1-й класс и ей не помешает дополнительная подготовка к школе. Тем более, что цели и задачи проводимого занятия как нельзя лучше соответствовали этому.</a:t>
            </a:r>
            <a:endParaRPr lang="en-US" sz="1600" dirty="0">
              <a:solidFill>
                <a:srgbClr val="7030A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gray">
          <a:xfrm>
            <a:off x="708550" y="2532722"/>
            <a:ext cx="77518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Цель: </a:t>
            </a:r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развитие мышления.</a:t>
            </a:r>
            <a:endParaRPr lang="en-US" sz="1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gray">
          <a:xfrm>
            <a:off x="708550" y="3049617"/>
            <a:ext cx="7751869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Задачи: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>
                <a:latin typeface="Andalus" panose="02020603050405020304" pitchFamily="18" charset="-78"/>
                <a:cs typeface="Andalus" panose="02020603050405020304" pitchFamily="18" charset="-78"/>
              </a:rPr>
              <a:t>р</a:t>
            </a:r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азвивать мыслительную деятельность: устанавливать последовательность событий, обобщать, делать вывод;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>
                <a:latin typeface="Andalus" panose="02020603050405020304" pitchFamily="18" charset="-78"/>
                <a:cs typeface="Andalus" panose="02020603050405020304" pitchFamily="18" charset="-78"/>
              </a:rPr>
              <a:t>р</a:t>
            </a:r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азвивать внимание;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>
                <a:latin typeface="Andalus" panose="02020603050405020304" pitchFamily="18" charset="-78"/>
                <a:cs typeface="Andalus" panose="02020603050405020304" pitchFamily="18" charset="-78"/>
              </a:rPr>
              <a:t>р</a:t>
            </a:r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азвивать моторные навыки;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>
                <a:latin typeface="Andalus" panose="02020603050405020304" pitchFamily="18" charset="-78"/>
                <a:cs typeface="Andalus" panose="02020603050405020304" pitchFamily="18" charset="-78"/>
              </a:rPr>
              <a:t>р</a:t>
            </a:r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азвивать практическое математическое мышление (счёт).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sz="1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gray">
          <a:xfrm>
            <a:off x="708549" y="4859173"/>
            <a:ext cx="77518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Оборудование: </a:t>
            </a:r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сюжет из картинок, пазлы, карточки «4 лишний».</a:t>
            </a:r>
            <a:endParaRPr lang="en-US" sz="1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2410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10"/>
          <p:cNvSpPr txBox="1">
            <a:spLocks noChangeArrowheads="1"/>
          </p:cNvSpPr>
          <p:nvPr/>
        </p:nvSpPr>
        <p:spPr bwMode="gray">
          <a:xfrm>
            <a:off x="708549" y="569277"/>
            <a:ext cx="7751869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Юлия Олеговна предложила Свете выполнить 4 задания:</a:t>
            </a:r>
          </a:p>
          <a:p>
            <a:pPr algn="just"/>
            <a:r>
              <a:rPr lang="ru-RU" sz="160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- «Сегодня мы с тобой будем собирать браслетик из солнышек. После каждого правильно выполненного задания я буду давать тебе по одному солнышку.                      В конце занятия мы стобой соберём все солнышки и сделаем из них браслетик.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055" y="1826581"/>
            <a:ext cx="3198920" cy="2399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Text Box 10"/>
          <p:cNvSpPr txBox="1">
            <a:spLocks noChangeArrowheads="1"/>
          </p:cNvSpPr>
          <p:nvPr/>
        </p:nvSpPr>
        <p:spPr bwMode="gray">
          <a:xfrm>
            <a:off x="639008" y="2106595"/>
            <a:ext cx="483851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sz="160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- «Давай начнём! Смотри, сейчас тебе нужно будет найти лишний предмет, а остальные назвать одним словом».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02" y="2937592"/>
            <a:ext cx="1486297" cy="14885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Text Box 10"/>
          <p:cNvSpPr txBox="1">
            <a:spLocks noChangeArrowheads="1"/>
          </p:cNvSpPr>
          <p:nvPr/>
        </p:nvSpPr>
        <p:spPr bwMode="gray">
          <a:xfrm>
            <a:off x="2165225" y="4554564"/>
            <a:ext cx="48385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- «Лук среди фруктов, стол среди 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посуды, 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ботинки среди одежды».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131" y="3061222"/>
            <a:ext cx="1162760" cy="11645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15" y="3210596"/>
            <a:ext cx="1448180" cy="951343"/>
          </a:xfrm>
          <a:prstGeom prst="rect">
            <a:avLst/>
          </a:prstGeom>
        </p:spPr>
      </p:pic>
      <p:sp>
        <p:nvSpPr>
          <p:cNvPr id="62" name="Text Box 10"/>
          <p:cNvSpPr txBox="1">
            <a:spLocks noChangeArrowheads="1"/>
          </p:cNvSpPr>
          <p:nvPr/>
        </p:nvSpPr>
        <p:spPr bwMode="gray">
          <a:xfrm>
            <a:off x="3738795" y="5469308"/>
            <a:ext cx="483851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sz="160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- «Умница! Ты заслужила одно солнышко! Давай теперь выполним следующее задание».</a:t>
            </a:r>
          </a:p>
        </p:txBody>
      </p:sp>
    </p:spTree>
    <p:extLst>
      <p:ext uri="{BB962C8B-B14F-4D97-AF65-F5344CB8AC3E}">
        <p14:creationId xmlns:p14="http://schemas.microsoft.com/office/powerpoint/2010/main" val="2781325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887" y="283347"/>
            <a:ext cx="2597273" cy="3463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999" y="1100093"/>
            <a:ext cx="3528380" cy="2646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 Box 10"/>
          <p:cNvSpPr txBox="1">
            <a:spLocks noChangeArrowheads="1"/>
          </p:cNvSpPr>
          <p:nvPr/>
        </p:nvSpPr>
        <p:spPr bwMode="gray">
          <a:xfrm>
            <a:off x="592646" y="283347"/>
            <a:ext cx="48385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sz="160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- «Смотри, Света, это не простые пазлы, в них спрятаны цифры. Давай их соберём».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gray">
          <a:xfrm>
            <a:off x="292285" y="4123306"/>
            <a:ext cx="483851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- «А 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теперь 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нам нужно посчитать количество 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животных 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или насекомых, чтобы отгадать цифры, которые спрятались в этих </a:t>
            </a:r>
            <a:r>
              <a:rPr lang="ru-RU" sz="1600" dirty="0" err="1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пазлах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.».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6" b="14311"/>
          <a:stretch/>
        </p:blipFill>
        <p:spPr>
          <a:xfrm>
            <a:off x="5930283" y="4279038"/>
            <a:ext cx="2901025" cy="21306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 Box 10"/>
          <p:cNvSpPr txBox="1">
            <a:spLocks noChangeArrowheads="1"/>
          </p:cNvSpPr>
          <p:nvPr/>
        </p:nvSpPr>
        <p:spPr bwMode="gray">
          <a:xfrm>
            <a:off x="2309922" y="5577452"/>
            <a:ext cx="40109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sz="160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- «Молодец! Ты справилась и </a:t>
            </a:r>
          </a:p>
          <a:p>
            <a:r>
              <a:rPr lang="ru-RU" sz="160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заслужила ещё одно солнышко».</a:t>
            </a:r>
          </a:p>
        </p:txBody>
      </p:sp>
    </p:spTree>
    <p:extLst>
      <p:ext uri="{BB962C8B-B14F-4D97-AF65-F5344CB8AC3E}">
        <p14:creationId xmlns:p14="http://schemas.microsoft.com/office/powerpoint/2010/main" val="1334438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0"/>
          <p:cNvSpPr txBox="1">
            <a:spLocks noChangeArrowheads="1"/>
          </p:cNvSpPr>
          <p:nvPr/>
        </p:nvSpPr>
        <p:spPr bwMode="gray">
          <a:xfrm>
            <a:off x="1728988" y="336613"/>
            <a:ext cx="707766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- «А сейчас мы 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с тобой 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будем сочинять 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мультфильм. 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Какая картинка должна быть первой? Что тут произошло? Хорошо, а что произошло потом? Молодец! Ты справилась и заслужила ещё одно солнышко».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29" y="1347185"/>
            <a:ext cx="3258107" cy="24435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 Box 10"/>
          <p:cNvSpPr txBox="1">
            <a:spLocks noChangeArrowheads="1"/>
          </p:cNvSpPr>
          <p:nvPr/>
        </p:nvSpPr>
        <p:spPr bwMode="gray">
          <a:xfrm>
            <a:off x="3957961" y="1838419"/>
            <a:ext cx="484868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- «А теперь давай разомнёмся. Вставай. Сейчас мы будем с тобой по очереди считать «1», «2», «3», а теперь вместо «2» хлопаем два раза.                     А теперь давай вместо цифры «3» прыгаем.                        А 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сейчас </a:t>
            </a:r>
            <a:r>
              <a:rPr lang="ru-RU" sz="1600" dirty="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вместо цифры «1» мы будем говорить «привет». Давай попробуем сделать всё вместе. Умница, у тебя хорошо получается».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gray">
          <a:xfrm>
            <a:off x="2055182" y="4461574"/>
            <a:ext cx="403180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600" smtClean="0"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ru-RU" sz="1600" smtClean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- «Света, ты большая молодец! Наше с тобой занятие заканчивается. Поэтому давай уже собирать наш браслетик. Смотри, какой он у тебя красивый получился!».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3" b="31133"/>
          <a:stretch/>
        </p:blipFill>
        <p:spPr>
          <a:xfrm>
            <a:off x="6083949" y="3790765"/>
            <a:ext cx="2838110" cy="25567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0883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633</TotalTime>
  <Words>40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Andalus</vt:lpstr>
      <vt:lpstr>Arial</vt:lpstr>
      <vt:lpstr>Calibri</vt:lpstr>
      <vt:lpstr>Tahoma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Романенко Екатерина Евгеньевна</cp:lastModifiedBy>
  <cp:revision>157</cp:revision>
  <dcterms:created xsi:type="dcterms:W3CDTF">2016-11-18T14:12:19Z</dcterms:created>
  <dcterms:modified xsi:type="dcterms:W3CDTF">2019-03-27T07:02:31Z</dcterms:modified>
</cp:coreProperties>
</file>